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66" autoAdjust="0"/>
    <p:restoredTop sz="86384" autoAdjust="0"/>
  </p:normalViewPr>
  <p:slideViewPr>
    <p:cSldViewPr>
      <p:cViewPr varScale="1">
        <p:scale>
          <a:sx n="117" d="100"/>
          <a:sy n="117" d="100"/>
        </p:scale>
        <p:origin x="-233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28852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3DC1B5-A6AF-4E73-9413-F0FF7D9D82A9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3312E-DB08-486F-9C9E-29C5D410C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046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3312E-DB08-486F-9C9E-29C5D410C34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55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4542C0-C6A9-4F9B-A171-828E53DEC2ED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76D77F-86EF-46D5-B7C9-FEE9DDB8761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4542C0-C6A9-4F9B-A171-828E53DEC2ED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76D77F-86EF-46D5-B7C9-FEE9DDB876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4542C0-C6A9-4F9B-A171-828E53DEC2ED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76D77F-86EF-46D5-B7C9-FEE9DDB876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4542C0-C6A9-4F9B-A171-828E53DEC2ED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76D77F-86EF-46D5-B7C9-FEE9DDB876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4542C0-C6A9-4F9B-A171-828E53DEC2ED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76D77F-86EF-46D5-B7C9-FEE9DDB8761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4542C0-C6A9-4F9B-A171-828E53DEC2ED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76D77F-86EF-46D5-B7C9-FEE9DDB876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4542C0-C6A9-4F9B-A171-828E53DEC2ED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76D77F-86EF-46D5-B7C9-FEE9DDB876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4542C0-C6A9-4F9B-A171-828E53DEC2ED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76D77F-86EF-46D5-B7C9-FEE9DDB876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4542C0-C6A9-4F9B-A171-828E53DEC2ED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76D77F-86EF-46D5-B7C9-FEE9DDB87612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4542C0-C6A9-4F9B-A171-828E53DEC2ED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76D77F-86EF-46D5-B7C9-FEE9DDB876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4542C0-C6A9-4F9B-A171-828E53DEC2ED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76D77F-86EF-46D5-B7C9-FEE9DDB8761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F4542C0-C6A9-4F9B-A171-828E53DEC2ED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476D77F-86EF-46D5-B7C9-FEE9DDB87612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video/@kidslibrarybatays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video/@kidslibrarybataysk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Source Serif Pro Semibold" panose="02040703050405020204" pitchFamily="18" charset="0"/>
                <a:ea typeface="Source Serif Pro Semibold" panose="02040703050405020204" pitchFamily="18" charset="0"/>
              </a:rPr>
              <a:t/>
            </a:r>
            <a:br>
              <a:rPr lang="ru-RU" dirty="0" smtClean="0">
                <a:latin typeface="Source Serif Pro Semibold" panose="02040703050405020204" pitchFamily="18" charset="0"/>
                <a:ea typeface="Source Serif Pro Semibold" panose="02040703050405020204" pitchFamily="18" charset="0"/>
              </a:rPr>
            </a:br>
            <a:r>
              <a:rPr lang="ru-RU" dirty="0">
                <a:latin typeface="Source Serif Pro Semibold" panose="02040703050405020204" pitchFamily="18" charset="0"/>
                <a:ea typeface="Source Serif Pro Semibold" panose="02040703050405020204" pitchFamily="18" charset="0"/>
              </a:rPr>
              <a:t/>
            </a:r>
            <a:br>
              <a:rPr lang="ru-RU" dirty="0">
                <a:latin typeface="Source Serif Pro Semibold" panose="02040703050405020204" pitchFamily="18" charset="0"/>
                <a:ea typeface="Source Serif Pro Semibold" panose="02040703050405020204" pitchFamily="18" charset="0"/>
              </a:rPr>
            </a:br>
            <a:r>
              <a:rPr lang="ru-RU" dirty="0" smtClean="0">
                <a:latin typeface="Source Serif Pro Semibold" panose="02040703050405020204" pitchFamily="18" charset="0"/>
                <a:ea typeface="Source Serif Pro Semibold" panose="02040703050405020204" pitchFamily="18" charset="0"/>
              </a:rPr>
              <a:t/>
            </a:r>
            <a:br>
              <a:rPr lang="ru-RU" dirty="0" smtClean="0">
                <a:latin typeface="Source Serif Pro Semibold" panose="02040703050405020204" pitchFamily="18" charset="0"/>
                <a:ea typeface="Source Serif Pro Semibold" panose="02040703050405020204" pitchFamily="18" charset="0"/>
              </a:rPr>
            </a:br>
            <a:r>
              <a:rPr lang="ru-RU" sz="1300" dirty="0">
                <a:effectLst/>
              </a:rPr>
              <a:t>Муниципальное бюджетное учреждение культуры «Централизованная библиотечная система» г. Батайска</a:t>
            </a:r>
            <a:r>
              <a:rPr lang="ru-RU" sz="1300" dirty="0"/>
              <a:t/>
            </a:r>
            <a:br>
              <a:rPr lang="ru-RU" sz="1300" dirty="0"/>
            </a:br>
            <a:r>
              <a:rPr lang="ru-RU" sz="1300" dirty="0">
                <a:effectLst/>
              </a:rPr>
              <a:t>Центральная городская детская библиотека им. Н. К. Крупской</a:t>
            </a:r>
            <a:r>
              <a:rPr lang="ru-RU" sz="1300" dirty="0"/>
              <a:t/>
            </a:r>
            <a:br>
              <a:rPr lang="ru-RU" sz="1300" dirty="0"/>
            </a:br>
            <a:r>
              <a:rPr lang="ru-RU" sz="1300" dirty="0">
                <a:effectLst/>
              </a:rPr>
              <a:t>Библиотечно-информационный </a:t>
            </a:r>
            <a:r>
              <a:rPr lang="ru-RU" sz="1300" dirty="0" smtClean="0">
                <a:effectLst/>
              </a:rPr>
              <a:t>центр</a:t>
            </a:r>
            <a:br>
              <a:rPr lang="ru-RU" sz="1300" dirty="0" smtClean="0">
                <a:effectLst/>
              </a:rPr>
            </a:br>
            <a:r>
              <a:rPr lang="ru-RU" sz="1300" dirty="0" smtClean="0">
                <a:effectLst/>
              </a:rPr>
              <a:t/>
            </a:r>
            <a:br>
              <a:rPr lang="ru-RU" sz="1300" dirty="0" smtClean="0">
                <a:effectLst/>
              </a:rPr>
            </a:br>
            <a:r>
              <a:rPr lang="ru-RU" dirty="0" smtClean="0">
                <a:ea typeface="Source Serif Pro Semibold" panose="02040703050405020204" pitchFamily="18" charset="0"/>
              </a:rPr>
              <a:t>Устное</a:t>
            </a:r>
            <a:r>
              <a:rPr lang="ru-RU" dirty="0" smtClean="0"/>
              <a:t> народное творчество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4509120"/>
            <a:ext cx="5387506" cy="201622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+mj-lt"/>
                <a:ea typeface="Source Serif Pro Semibold" panose="02040703050405020204" pitchFamily="18" charset="0"/>
              </a:rPr>
              <a:t> </a:t>
            </a:r>
            <a:r>
              <a:rPr lang="ru-RU" sz="1800" dirty="0" smtClean="0">
                <a:latin typeface="+mj-lt"/>
                <a:ea typeface="Source Serif Pro Semibold" panose="02040703050405020204" pitchFamily="18" charset="0"/>
              </a:rPr>
              <a:t>Виртуальная выставка, посвящённая </a:t>
            </a:r>
            <a:r>
              <a:rPr lang="ru-RU" sz="1800" dirty="0" smtClean="0">
                <a:latin typeface="+mj-lt"/>
                <a:ea typeface="Source Serif Pro Semibold" panose="02040703050405020204" pitchFamily="18" charset="0"/>
              </a:rPr>
              <a:t>Году культурного наследия Народов России</a:t>
            </a:r>
          </a:p>
          <a:p>
            <a:pPr algn="r"/>
            <a:r>
              <a:rPr lang="ru-RU" sz="1200" dirty="0" smtClean="0">
                <a:latin typeface="+mj-lt"/>
                <a:ea typeface="Source Serif Pro Semibold" panose="02040703050405020204" pitchFamily="18" charset="0"/>
              </a:rPr>
              <a:t>Составитель: главный библиотекарь Прохорова А.Н.</a:t>
            </a:r>
          </a:p>
          <a:p>
            <a:endParaRPr lang="ru-RU" sz="1200" dirty="0">
              <a:latin typeface="+mj-lt"/>
              <a:ea typeface="Source Serif Pro Semibold" panose="02040703050405020204" pitchFamily="18" charset="0"/>
            </a:endParaRPr>
          </a:p>
          <a:p>
            <a:pPr algn="ctr"/>
            <a:endParaRPr lang="ru-RU" sz="1200" dirty="0" smtClean="0">
              <a:latin typeface="+mj-lt"/>
              <a:ea typeface="Source Serif Pro Semibold" panose="02040703050405020204" pitchFamily="18" charset="0"/>
            </a:endParaRPr>
          </a:p>
          <a:p>
            <a:pPr algn="ctr"/>
            <a:r>
              <a:rPr lang="ru-RU" sz="1200" dirty="0" smtClean="0">
                <a:latin typeface="+mj-lt"/>
                <a:ea typeface="Source Serif Pro Semibold" panose="02040703050405020204" pitchFamily="18" charset="0"/>
              </a:rPr>
              <a:t>г. Батайск 2022</a:t>
            </a:r>
            <a:endParaRPr lang="ru-RU" sz="1200" dirty="0">
              <a:latin typeface="+mj-lt"/>
              <a:ea typeface="Source Serif Pro Semibold" panose="020407030504050202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9912" y="1924032"/>
            <a:ext cx="2153696" cy="236906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609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908720"/>
            <a:ext cx="3657600" cy="4627162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76056" y="2420888"/>
            <a:ext cx="3600400" cy="2592288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ru-RU" sz="1800" dirty="0" smtClean="0"/>
              <a:t>Издавна люди заметили: все в природе подчиняется определенным законам. Так и родился на свет народный календарь, полный житейской мудрости и примет.</a:t>
            </a:r>
          </a:p>
          <a:p>
            <a:pPr marL="82296" indent="0" algn="just">
              <a:buNone/>
            </a:pPr>
            <a:endParaRPr lang="ru-RU" sz="1800" dirty="0"/>
          </a:p>
          <a:p>
            <a:pPr marL="82296" indent="0" algn="just">
              <a:buNone/>
            </a:pPr>
            <a:r>
              <a:rPr lang="ru-RU" sz="1300" dirty="0" smtClean="0"/>
              <a:t>Александрова Л. Народный календарь.- М.: Белый город,2005.- </a:t>
            </a:r>
            <a:r>
              <a:rPr lang="ru-RU" sz="1300" dirty="0" smtClean="0"/>
              <a:t>48с.</a:t>
            </a:r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133704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Считалки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556792"/>
            <a:ext cx="3657600" cy="4385710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5292080" y="2492896"/>
            <a:ext cx="3672408" cy="2952328"/>
          </a:xfrm>
        </p:spPr>
        <p:txBody>
          <a:bodyPr>
            <a:normAutofit fontScale="92500" lnSpcReduction="10000"/>
          </a:bodyPr>
          <a:lstStyle/>
          <a:p>
            <a:pPr marL="82296" indent="0" algn="just">
              <a:buNone/>
            </a:pPr>
            <a:r>
              <a:rPr lang="ru-RU" sz="1800" dirty="0" smtClean="0"/>
              <a:t> </a:t>
            </a:r>
            <a:r>
              <a:rPr lang="ru-RU" sz="1900" dirty="0" smtClean="0"/>
              <a:t>Считалка - рифмованная </a:t>
            </a:r>
            <a:r>
              <a:rPr lang="ru-RU" sz="1900" dirty="0"/>
              <a:t>или нерифмованная игровая прелюдия, задача </a:t>
            </a:r>
            <a:r>
              <a:rPr lang="ru-RU" sz="1900" dirty="0" smtClean="0"/>
              <a:t>которой </a:t>
            </a:r>
            <a:r>
              <a:rPr lang="ru-RU" sz="1900" dirty="0"/>
              <a:t>распределить роли в предстоящей игре. И</a:t>
            </a:r>
            <a:r>
              <a:rPr lang="ru-RU" sz="1900" dirty="0" smtClean="0"/>
              <a:t>меет </a:t>
            </a:r>
            <a:r>
              <a:rPr lang="ru-RU" sz="1900" dirty="0"/>
              <a:t>в основе песни и игры, сопровождавшие древние обряды</a:t>
            </a:r>
            <a:r>
              <a:rPr lang="ru-RU" sz="1800" dirty="0" smtClean="0"/>
              <a:t>.</a:t>
            </a:r>
          </a:p>
          <a:p>
            <a:pPr marL="82296" indent="0" algn="just">
              <a:buNone/>
            </a:pPr>
            <a:r>
              <a:rPr lang="ru-RU" sz="1800" dirty="0" smtClean="0"/>
              <a:t> </a:t>
            </a:r>
          </a:p>
          <a:p>
            <a:pPr marL="82296" indent="0" algn="just">
              <a:buNone/>
            </a:pPr>
            <a:r>
              <a:rPr lang="ru-RU" sz="1300" dirty="0" smtClean="0"/>
              <a:t>Двести пятьдесят загадок, </a:t>
            </a:r>
            <a:r>
              <a:rPr lang="ru-RU" sz="1300" dirty="0" err="1" smtClean="0"/>
              <a:t>чистоговорок</a:t>
            </a:r>
            <a:r>
              <a:rPr lang="ru-RU" sz="1300" dirty="0" smtClean="0"/>
              <a:t>, скороговорок, пословиц, считалок.- Ростов-на-Дону: </a:t>
            </a:r>
            <a:r>
              <a:rPr lang="ru-RU" sz="1300" dirty="0" smtClean="0"/>
              <a:t>Проф-Пресс,2019</a:t>
            </a:r>
            <a:r>
              <a:rPr lang="ru-RU" sz="1300" dirty="0" smtClean="0"/>
              <a:t>.- 128с.</a:t>
            </a:r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107237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Сказки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556792"/>
            <a:ext cx="3657600" cy="4465807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76056" y="2564904"/>
            <a:ext cx="3857632" cy="2952328"/>
          </a:xfrm>
        </p:spPr>
        <p:txBody>
          <a:bodyPr>
            <a:noAutofit/>
          </a:bodyPr>
          <a:lstStyle/>
          <a:p>
            <a:pPr marL="82296" indent="0" algn="just">
              <a:buNone/>
            </a:pPr>
            <a:r>
              <a:rPr lang="ru-RU" sz="1800" dirty="0" smtClean="0"/>
              <a:t> </a:t>
            </a:r>
            <a:r>
              <a:rPr lang="ru-RU" sz="1800" dirty="0"/>
              <a:t>Сказка – это </a:t>
            </a:r>
            <a:r>
              <a:rPr lang="ru-RU" sz="1800" dirty="0" smtClean="0"/>
              <a:t>повествовательное</a:t>
            </a:r>
            <a:r>
              <a:rPr lang="ru-RU" sz="1800" dirty="0"/>
              <a:t>, обычно народно-поэтическое произведение о вымышленных лицах и событиях, </a:t>
            </a:r>
            <a:r>
              <a:rPr lang="ru-RU" sz="1800" dirty="0" smtClean="0"/>
              <a:t>преимущественно </a:t>
            </a:r>
            <a:r>
              <a:rPr lang="ru-RU" sz="1800" dirty="0"/>
              <a:t>с участием волшебных, фантастических сил.</a:t>
            </a:r>
          </a:p>
          <a:p>
            <a:pPr marL="82296" indent="0" algn="just">
              <a:buNone/>
            </a:pPr>
            <a:r>
              <a:rPr lang="ru-RU" sz="1800" dirty="0" smtClean="0"/>
              <a:t>Фонд нашей  библиотеки очень богат на сказки.</a:t>
            </a:r>
          </a:p>
          <a:p>
            <a:pPr marL="82296" indent="0" algn="just">
              <a:buNone/>
            </a:pPr>
            <a:endParaRPr lang="ru-RU" sz="1800" dirty="0" smtClean="0"/>
          </a:p>
          <a:p>
            <a:pPr marL="82296" indent="0" algn="just">
              <a:buNone/>
            </a:pPr>
            <a:r>
              <a:rPr lang="ru-RU" sz="1200" dirty="0" smtClean="0"/>
              <a:t>Белая лебедь. Сказки народов РСФСР.- М.: </a:t>
            </a:r>
            <a:r>
              <a:rPr lang="ru-RU" sz="1200" dirty="0" smtClean="0"/>
              <a:t>Малыш, </a:t>
            </a:r>
            <a:r>
              <a:rPr lang="ru-RU" sz="1200" dirty="0" smtClean="0"/>
              <a:t>1987.-95 </a:t>
            </a:r>
            <a:r>
              <a:rPr lang="ru-RU" sz="1200" dirty="0" smtClean="0"/>
              <a:t>с.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89465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8640"/>
            <a:ext cx="3511458" cy="4664075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196752"/>
            <a:ext cx="3404787" cy="4664075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</p:pic>
      <p:sp>
        <p:nvSpPr>
          <p:cNvPr id="2" name="TextBox 1"/>
          <p:cNvSpPr txBox="1"/>
          <p:nvPr/>
        </p:nvSpPr>
        <p:spPr>
          <a:xfrm>
            <a:off x="1403648" y="5013176"/>
            <a:ext cx="3384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Русские народные сказки/ </a:t>
            </a:r>
            <a:r>
              <a:rPr lang="ru-RU" sz="1200" dirty="0" err="1" smtClean="0"/>
              <a:t>Худож</a:t>
            </a:r>
            <a:r>
              <a:rPr lang="ru-RU" sz="1200" dirty="0" smtClean="0"/>
              <a:t>. П. Пономаренко.- М.: </a:t>
            </a:r>
            <a:r>
              <a:rPr lang="ru-RU" sz="1200" dirty="0" smtClean="0"/>
              <a:t>Стрекоза, </a:t>
            </a:r>
            <a:r>
              <a:rPr lang="ru-RU" sz="1200" dirty="0" smtClean="0"/>
              <a:t>2020.- 80 </a:t>
            </a:r>
            <a:r>
              <a:rPr lang="ru-RU" sz="1200" dirty="0" smtClean="0"/>
              <a:t>с.</a:t>
            </a:r>
            <a:endParaRPr lang="ru-RU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5868144" y="5949280"/>
            <a:ext cx="3082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Русские народные сказки/ Пересказ В. Аникина.- М.: Изд. АСТ, 2019.- 190 </a:t>
            </a:r>
            <a:r>
              <a:rPr lang="ru-RU" sz="1200" dirty="0" smtClean="0"/>
              <a:t>с.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7819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04664"/>
            <a:ext cx="3543181" cy="4459697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888290"/>
            <a:ext cx="2948662" cy="4664075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</p:pic>
      <p:sp>
        <p:nvSpPr>
          <p:cNvPr id="2" name="TextBox 1"/>
          <p:cNvSpPr txBox="1"/>
          <p:nvPr/>
        </p:nvSpPr>
        <p:spPr>
          <a:xfrm>
            <a:off x="1691680" y="5229200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Чудо чудное, диво дивное: русские народные сказки от А до Я / сост. В. Соколовского.- М.: </a:t>
            </a:r>
            <a:r>
              <a:rPr lang="ru-RU" sz="1200" dirty="0" err="1" smtClean="0"/>
              <a:t>Эксмо</a:t>
            </a:r>
            <a:r>
              <a:rPr lang="ru-RU" sz="1200" dirty="0" smtClean="0"/>
              <a:t>, 2020.- 264 </a:t>
            </a:r>
            <a:r>
              <a:rPr lang="ru-RU" sz="1200" dirty="0" smtClean="0"/>
              <a:t>с.</a:t>
            </a:r>
            <a:endParaRPr lang="ru-RU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5724128" y="6237312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Русский фольклор.- М.: Олимп, 1999.- </a:t>
            </a:r>
            <a:r>
              <a:rPr lang="ru-RU" sz="1200" dirty="0" smtClean="0"/>
              <a:t>576с.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8515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60648"/>
            <a:ext cx="3264995" cy="4664075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</p:pic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724" y="332656"/>
            <a:ext cx="3604300" cy="4664075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</p:pic>
      <p:sp>
        <p:nvSpPr>
          <p:cNvPr id="2" name="TextBox 1"/>
          <p:cNvSpPr txBox="1"/>
          <p:nvPr/>
        </p:nvSpPr>
        <p:spPr>
          <a:xfrm>
            <a:off x="1619672" y="5301208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Майорова Н. Литература Древней Руси.- М.: Белый город, 2005.- </a:t>
            </a:r>
            <a:r>
              <a:rPr lang="ru-RU" sz="1200" dirty="0" smtClean="0"/>
              <a:t>49с.</a:t>
            </a:r>
            <a:endParaRPr lang="ru-RU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5508104" y="5157192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Зеленин Д. К. Великорусские сказки Пермской губернии. Сокровищница отечественного собирательства.- М.: Правда, 1991.- </a:t>
            </a:r>
            <a:r>
              <a:rPr lang="ru-RU" sz="1200" dirty="0" smtClean="0"/>
              <a:t>544с.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03684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32656"/>
            <a:ext cx="3657600" cy="4609806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710105"/>
            <a:ext cx="3579490" cy="4664075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</p:pic>
      <p:sp>
        <p:nvSpPr>
          <p:cNvPr id="3" name="TextBox 2"/>
          <p:cNvSpPr txBox="1"/>
          <p:nvPr/>
        </p:nvSpPr>
        <p:spPr>
          <a:xfrm>
            <a:off x="1547664" y="5373216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Донские казачьи сказки.- Ростов-на-Дону.: ООО «КСС»,2013.- 160 </a:t>
            </a:r>
            <a:r>
              <a:rPr lang="ru-RU" sz="1200" dirty="0" smtClean="0"/>
              <a:t>с.</a:t>
            </a:r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5652120" y="5834881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 smtClean="0"/>
              <a:t>Мартиросова</a:t>
            </a:r>
            <a:r>
              <a:rPr lang="ru-RU" sz="1200" dirty="0" smtClean="0"/>
              <a:t> М. Казачьи легенды и сказки.- М.: Белый город.-2010.- 50 </a:t>
            </a:r>
            <a:r>
              <a:rPr lang="ru-RU" sz="1200" dirty="0" smtClean="0"/>
              <a:t>с.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66083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32040" y="2348880"/>
            <a:ext cx="4001648" cy="2592288"/>
          </a:xfrm>
        </p:spPr>
        <p:txBody>
          <a:bodyPr>
            <a:normAutofit fontScale="25000" lnSpcReduction="20000"/>
          </a:bodyPr>
          <a:lstStyle/>
          <a:p>
            <a:pPr marL="82296" indent="0" algn="just">
              <a:lnSpc>
                <a:spcPct val="120000"/>
              </a:lnSpc>
              <a:buNone/>
            </a:pPr>
            <a:r>
              <a:rPr lang="ru-RU" sz="7200" dirty="0" smtClean="0"/>
              <a:t>ЦГДБ </a:t>
            </a:r>
            <a:r>
              <a:rPr lang="ru-RU" sz="7200" dirty="0"/>
              <a:t>им. Н.К. Крупской </a:t>
            </a:r>
            <a:r>
              <a:rPr lang="ru-RU" sz="7200" dirty="0" smtClean="0"/>
              <a:t>участвовала  </a:t>
            </a:r>
            <a:r>
              <a:rPr lang="ru-RU" sz="7200" dirty="0"/>
              <a:t>в акции «Моя любимая сказка» (сказки народов России) в рамках проекта Культура для </a:t>
            </a:r>
            <a:r>
              <a:rPr lang="ru-RU" sz="7200" dirty="0" smtClean="0"/>
              <a:t>школьников. Постоянный читатель </a:t>
            </a:r>
            <a:r>
              <a:rPr lang="ru-RU" sz="7200" dirty="0"/>
              <a:t>представил  дагестанскую сказку «Храбрый мальчик» </a:t>
            </a:r>
            <a:endParaRPr lang="ru-RU" sz="7200" dirty="0" smtClean="0"/>
          </a:p>
          <a:p>
            <a:pPr marL="82296" indent="0" algn="just">
              <a:lnSpc>
                <a:spcPct val="120000"/>
              </a:lnSpc>
              <a:buNone/>
            </a:pPr>
            <a:r>
              <a:rPr lang="en-US" sz="5600" dirty="0">
                <a:hlinkClick r:id="rId3"/>
              </a:rPr>
              <a:t>https://vk.com/video/@kidslibrarybataysk</a:t>
            </a:r>
            <a:endParaRPr lang="ru-RU" sz="5600" dirty="0"/>
          </a:p>
          <a:p>
            <a:pPr marL="82296" indent="0" algn="just">
              <a:lnSpc>
                <a:spcPct val="120000"/>
              </a:lnSpc>
              <a:buNone/>
            </a:pPr>
            <a:endParaRPr lang="ru-RU" sz="7200" dirty="0" smtClean="0"/>
          </a:p>
          <a:p>
            <a:pPr marL="82296" indent="0" algn="just">
              <a:lnSpc>
                <a:spcPct val="120000"/>
              </a:lnSpc>
              <a:buNone/>
            </a:pPr>
            <a:r>
              <a:rPr lang="ru-RU" sz="4800" dirty="0" smtClean="0"/>
              <a:t>Гора самоцветов. Сказки народов СССР.- М.: </a:t>
            </a:r>
            <a:r>
              <a:rPr lang="ru-RU" sz="4800" dirty="0" err="1" smtClean="0"/>
              <a:t>Дет.л-ра</a:t>
            </a:r>
            <a:r>
              <a:rPr lang="ru-RU" sz="4800" dirty="0" smtClean="0"/>
              <a:t>, 1984.- </a:t>
            </a:r>
            <a:r>
              <a:rPr lang="ru-RU" sz="4800" dirty="0" smtClean="0"/>
              <a:t>416с.</a:t>
            </a:r>
            <a:endParaRPr lang="ru-RU" sz="4800" dirty="0" smtClean="0"/>
          </a:p>
          <a:p>
            <a:pPr marL="82296" indent="0">
              <a:buNone/>
            </a:pPr>
            <a:endParaRPr lang="ru-RU" sz="2900" dirty="0" smtClean="0"/>
          </a:p>
          <a:p>
            <a:pPr marL="82296" indent="0">
              <a:buNone/>
            </a:pPr>
            <a:endParaRPr lang="ru-RU" sz="1600" dirty="0" smtClean="0"/>
          </a:p>
          <a:p>
            <a:pPr marL="82296" indent="0">
              <a:buNone/>
            </a:pPr>
            <a:endParaRPr lang="ru-RU" dirty="0" smtClean="0"/>
          </a:p>
          <a:p>
            <a:pPr marL="82296" indent="0">
              <a:buNone/>
            </a:pP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052736"/>
            <a:ext cx="3071626" cy="4664075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08453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Былины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628800"/>
            <a:ext cx="3657600" cy="4473214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76056" y="2708920"/>
            <a:ext cx="3816424" cy="2736304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ru-RU" sz="1800" dirty="0" err="1"/>
              <a:t>Были́на</a:t>
            </a:r>
            <a:r>
              <a:rPr lang="ru-RU" sz="1800" dirty="0"/>
              <a:t> — древнерусская, позже русская народная эпическая песня о героических событиях или примечательных эпизодах национальной истории XI—XVI веков</a:t>
            </a:r>
            <a:r>
              <a:rPr lang="ru-RU" sz="1800" dirty="0" smtClean="0"/>
              <a:t>.</a:t>
            </a:r>
          </a:p>
          <a:p>
            <a:pPr marL="82296" indent="0" algn="just">
              <a:buNone/>
            </a:pPr>
            <a:endParaRPr lang="ru-RU" sz="1800" dirty="0"/>
          </a:p>
          <a:p>
            <a:pPr marL="82296" indent="0" algn="just">
              <a:buNone/>
            </a:pPr>
            <a:r>
              <a:rPr lang="ru-RU" sz="1200" dirty="0" smtClean="0"/>
              <a:t>Былины.-М.:«СТРЕКОЗА-ПРЕСС»,2005.-64 </a:t>
            </a:r>
            <a:r>
              <a:rPr lang="ru-RU" sz="1200" dirty="0" smtClean="0"/>
              <a:t>с.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83270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32656"/>
            <a:ext cx="3374474" cy="4664075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997733"/>
            <a:ext cx="3239015" cy="4664075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</p:pic>
      <p:sp>
        <p:nvSpPr>
          <p:cNvPr id="2" name="TextBox 1"/>
          <p:cNvSpPr txBox="1"/>
          <p:nvPr/>
        </p:nvSpPr>
        <p:spPr>
          <a:xfrm>
            <a:off x="1331640" y="5229200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Илья Муромец. Русские былины и сказки.- М.: ВАГРИУС,2004.- 319 </a:t>
            </a:r>
            <a:r>
              <a:rPr lang="ru-RU" sz="1200" dirty="0" smtClean="0"/>
              <a:t>с.</a:t>
            </a:r>
            <a:endParaRPr lang="ru-RU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5580112" y="5949280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Добрыня Никитич и Алеша Попович. Русские былины и сказки.- М.: ВАГРИУС,2004.- 319 </a:t>
            </a:r>
            <a:r>
              <a:rPr lang="ru-RU" sz="1200" dirty="0" smtClean="0"/>
              <a:t>с.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07536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ea typeface="Source Serif Pro Semibold" panose="02040703050405020204" pitchFamily="18" charset="0"/>
              </a:rPr>
              <a:t>Что же это такое устное народное творчество?</a:t>
            </a:r>
            <a:endParaRPr lang="ru-RU" dirty="0">
              <a:ea typeface="Source Serif Pro Semibold" panose="020407030504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7744" y="2564904"/>
            <a:ext cx="5904656" cy="3683496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ru-RU" sz="1800" dirty="0" smtClean="0">
                <a:ea typeface="Source Serif Pro Semibold" panose="02040703050405020204" pitchFamily="18" charset="0"/>
              </a:rPr>
              <a:t>Уважаемый читатель! Добро пожаловать на виртуальную выставку посвященной Году культурного наследия народов России. Коллектив ЦГДБ им. Н.К. Крупской </a:t>
            </a:r>
          </a:p>
          <a:p>
            <a:pPr marL="82296" indent="0" algn="just">
              <a:buNone/>
            </a:pPr>
            <a:r>
              <a:rPr lang="ru-RU" sz="1800" dirty="0" smtClean="0">
                <a:ea typeface="Source Serif Pro Semibold" panose="02040703050405020204" pitchFamily="18" charset="0"/>
              </a:rPr>
              <a:t>Батайска предлагает окунуться в волшебных мир сказок, былин, загадок и пословиц нашей огромной страны.</a:t>
            </a:r>
          </a:p>
          <a:p>
            <a:pPr marL="82296" indent="0" algn="just">
              <a:buNone/>
            </a:pPr>
            <a:r>
              <a:rPr lang="ru-RU" sz="1800" b="1" dirty="0"/>
              <a:t>Устное народное творчество </a:t>
            </a:r>
            <a:r>
              <a:rPr lang="ru-RU" sz="1800" dirty="0"/>
              <a:t>— это словесное творчество народа, не записывающего свои сочинения, а изустно передаваемого (из уст в уста) из поколения в поколение.</a:t>
            </a:r>
            <a:endParaRPr lang="ru-RU" sz="1800" dirty="0">
              <a:ea typeface="Source Serif Pro Semibold" panose="020407030504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60648"/>
            <a:ext cx="3145974" cy="4664075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980728"/>
            <a:ext cx="3500671" cy="4664075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</p:pic>
      <p:sp>
        <p:nvSpPr>
          <p:cNvPr id="2" name="TextBox 1"/>
          <p:cNvSpPr txBox="1"/>
          <p:nvPr/>
        </p:nvSpPr>
        <p:spPr>
          <a:xfrm>
            <a:off x="1547664" y="5301208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Былины.- М.: </a:t>
            </a:r>
            <a:r>
              <a:rPr lang="ru-RU" sz="1200" dirty="0" err="1" smtClean="0"/>
              <a:t>Эксмо</a:t>
            </a:r>
            <a:r>
              <a:rPr lang="ru-RU" sz="1200" dirty="0" smtClean="0"/>
              <a:t>, 2019.- 320 </a:t>
            </a:r>
            <a:r>
              <a:rPr lang="ru-RU" sz="1200" dirty="0" smtClean="0"/>
              <a:t>с.</a:t>
            </a:r>
            <a:endParaRPr lang="ru-RU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5364088" y="6021288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Былины. Русские эпические песни-сказания.- М.: СТРЕКОЗА-ПРЕСС,2001.-159 </a:t>
            </a:r>
            <a:r>
              <a:rPr lang="ru-RU" sz="1200" dirty="0" smtClean="0"/>
              <a:t>с.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47118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60648"/>
            <a:ext cx="2986671" cy="4664075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700808"/>
            <a:ext cx="3657600" cy="3802878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</p:pic>
      <p:sp>
        <p:nvSpPr>
          <p:cNvPr id="2" name="TextBox 1"/>
          <p:cNvSpPr txBox="1"/>
          <p:nvPr/>
        </p:nvSpPr>
        <p:spPr>
          <a:xfrm>
            <a:off x="1475656" y="5301208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Повесть временных лет.- М.: Эксмо,2012.- 320 </a:t>
            </a:r>
            <a:r>
              <a:rPr lang="ru-RU" sz="1200" dirty="0" smtClean="0"/>
              <a:t>с.</a:t>
            </a:r>
            <a:endParaRPr lang="ru-RU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5580112" y="5949280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Слово о полку Игореве: Сборник.- Ярославль.: Верхняя Волга,2000.- 64 </a:t>
            </a:r>
            <a:r>
              <a:rPr lang="ru-RU" sz="1200" dirty="0" smtClean="0"/>
              <a:t>с.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06359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Семейный фольклор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340768"/>
            <a:ext cx="3084973" cy="4176630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484784"/>
            <a:ext cx="3195421" cy="4368730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</p:pic>
      <p:sp>
        <p:nvSpPr>
          <p:cNvPr id="4" name="TextBox 3"/>
          <p:cNvSpPr txBox="1"/>
          <p:nvPr/>
        </p:nvSpPr>
        <p:spPr>
          <a:xfrm>
            <a:off x="1475656" y="5733256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Полна хата ребят. Игры, считалки, песенки, </a:t>
            </a:r>
            <a:r>
              <a:rPr lang="ru-RU" sz="1200" dirty="0" err="1" smtClean="0"/>
              <a:t>потешки</a:t>
            </a:r>
            <a:r>
              <a:rPr lang="ru-RU" sz="1200" dirty="0" smtClean="0"/>
              <a:t>.- М.: Белый город, </a:t>
            </a:r>
            <a:r>
              <a:rPr lang="ru-RU" sz="1200" dirty="0" smtClean="0"/>
              <a:t>2005.</a:t>
            </a:r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5508104" y="6165304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Ладушки. Энциклопедия детского фольклора.- М.: Белый город, </a:t>
            </a:r>
            <a:r>
              <a:rPr lang="ru-RU" sz="1200" dirty="0" smtClean="0"/>
              <a:t>2008.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9736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411760" y="1305342"/>
            <a:ext cx="482453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Вся представленная литература находится в фондах ЦГДБ им. Н. К. Крупской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346892</a:t>
            </a:r>
            <a:r>
              <a:rPr lang="ru-RU" dirty="0"/>
              <a:t>, г. Батайск, ул. </a:t>
            </a:r>
            <a:r>
              <a:rPr lang="ru-RU" dirty="0" err="1"/>
              <a:t>Коваливского</a:t>
            </a:r>
            <a:r>
              <a:rPr lang="ru-RU" dirty="0"/>
              <a:t>, 74а</a:t>
            </a:r>
            <a:br>
              <a:rPr lang="ru-RU" dirty="0"/>
            </a:br>
            <a:r>
              <a:rPr lang="ru-RU" dirty="0"/>
              <a:t>т. 8(86354) 5-76-42, 8(950) 840-39-81</a:t>
            </a:r>
            <a:br>
              <a:rPr lang="ru-RU" dirty="0"/>
            </a:br>
            <a:r>
              <a:rPr lang="ru-RU" dirty="0"/>
              <a:t>e -</a:t>
            </a:r>
            <a:r>
              <a:rPr lang="ru-RU" dirty="0" err="1"/>
              <a:t>mail</a:t>
            </a:r>
            <a:r>
              <a:rPr lang="ru-RU" dirty="0"/>
              <a:t>: bcdbs99@gmail.com</a:t>
            </a:r>
            <a:br>
              <a:rPr lang="ru-RU" dirty="0"/>
            </a:br>
            <a:r>
              <a:rPr lang="ru-RU" dirty="0"/>
              <a:t>сайт: kids.cbs-bataysk.ru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Контактная информация: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Режим работы:</a:t>
            </a:r>
            <a:br>
              <a:rPr lang="ru-RU" dirty="0"/>
            </a:br>
            <a:r>
              <a:rPr lang="ru-RU" dirty="0"/>
              <a:t>ПОНЕДЕЛЬНИК – </a:t>
            </a:r>
            <a:r>
              <a:rPr lang="ru-RU" dirty="0" smtClean="0"/>
              <a:t>Пятница </a:t>
            </a:r>
            <a:r>
              <a:rPr lang="ru-RU" dirty="0"/>
              <a:t>С 9-30 ДО </a:t>
            </a:r>
            <a:r>
              <a:rPr lang="ru-RU" dirty="0" smtClean="0"/>
              <a:t>18-00</a:t>
            </a:r>
          </a:p>
          <a:p>
            <a:pPr algn="ctr"/>
            <a:r>
              <a:rPr lang="ru-RU" dirty="0" smtClean="0"/>
              <a:t>Суббота- Воскресенье  с 9.30 до 17.00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ВЫХОДНОЙ – </a:t>
            </a:r>
            <a:r>
              <a:rPr lang="ru-RU" dirty="0" smtClean="0"/>
              <a:t>Понедельник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Последний четверг месяца – санитарный</a:t>
            </a:r>
            <a:br>
              <a:rPr lang="ru-RU" dirty="0"/>
            </a:br>
            <a:r>
              <a:rPr lang="ru-RU" dirty="0" smtClean="0"/>
              <a:t>день</a:t>
            </a:r>
          </a:p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>ЖДЕМ ВАС В ГОСТИ!</a:t>
            </a:r>
          </a:p>
        </p:txBody>
      </p:sp>
    </p:spTree>
    <p:extLst>
      <p:ext uri="{BB962C8B-B14F-4D97-AF65-F5344CB8AC3E}">
        <p14:creationId xmlns:p14="http://schemas.microsoft.com/office/powerpoint/2010/main" val="55690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Жанры устного народного творчества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1760" y="2708920"/>
            <a:ext cx="5760640" cy="3024336"/>
          </a:xfrm>
        </p:spPr>
        <p:txBody>
          <a:bodyPr>
            <a:noAutofit/>
          </a:bodyPr>
          <a:lstStyle/>
          <a:p>
            <a:pPr marL="82296" indent="0" algn="just">
              <a:buNone/>
            </a:pPr>
            <a:r>
              <a:rPr lang="ru-RU" sz="1800" dirty="0" smtClean="0"/>
              <a:t>К жанрам устного народного творчества относятся:</a:t>
            </a:r>
          </a:p>
          <a:p>
            <a:pPr marL="82296" indent="0" algn="just">
              <a:buNone/>
            </a:pPr>
            <a:r>
              <a:rPr lang="ru-RU" sz="1800" dirty="0" smtClean="0"/>
              <a:t>пословицы; поговорки; загадки; народные </a:t>
            </a:r>
            <a:r>
              <a:rPr lang="ru-RU" sz="1800" dirty="0"/>
              <a:t>приметы;</a:t>
            </a:r>
          </a:p>
          <a:p>
            <a:pPr marL="82296" indent="0" algn="just">
              <a:buNone/>
            </a:pPr>
            <a:r>
              <a:rPr lang="ru-RU" sz="1800" dirty="0" smtClean="0"/>
              <a:t>скороговорки; заговоры; </a:t>
            </a:r>
            <a:r>
              <a:rPr lang="ru-RU" sz="1800" dirty="0" err="1" smtClean="0"/>
              <a:t>заклички</a:t>
            </a:r>
            <a:r>
              <a:rPr lang="ru-RU" sz="1800" dirty="0" smtClean="0"/>
              <a:t>; считалки; поверья; сказки; былины; семейный </a:t>
            </a:r>
            <a:r>
              <a:rPr lang="ru-RU" sz="1800" dirty="0"/>
              <a:t>фольклор (рассказы, колыбельные песни, </a:t>
            </a:r>
            <a:r>
              <a:rPr lang="ru-RU" sz="1800" dirty="0" err="1"/>
              <a:t>потешки</a:t>
            </a:r>
            <a:r>
              <a:rPr lang="ru-RU" sz="1800" dirty="0"/>
              <a:t>, </a:t>
            </a:r>
            <a:r>
              <a:rPr lang="ru-RU" sz="1800" dirty="0" err="1"/>
              <a:t>пестушки</a:t>
            </a:r>
            <a:r>
              <a:rPr lang="ru-RU" sz="1800" dirty="0"/>
              <a:t>, обрядовые свадебные и похоронные песни</a:t>
            </a:r>
            <a:r>
              <a:rPr lang="ru-RU" sz="1800" dirty="0" smtClean="0"/>
              <a:t>).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82442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Пословицы и поговорки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932040" y="1484784"/>
            <a:ext cx="4001648" cy="3960440"/>
          </a:xfrm>
        </p:spPr>
        <p:txBody>
          <a:bodyPr>
            <a:noAutofit/>
          </a:bodyPr>
          <a:lstStyle/>
          <a:p>
            <a:pPr marL="82296" indent="0" algn="just">
              <a:buNone/>
            </a:pPr>
            <a:endParaRPr lang="ru-RU" sz="1800" b="1" dirty="0" smtClean="0"/>
          </a:p>
          <a:p>
            <a:pPr marL="82296" indent="0" algn="just">
              <a:buNone/>
            </a:pPr>
            <a:r>
              <a:rPr lang="ru-RU" sz="1800" dirty="0" smtClean="0"/>
              <a:t>Русские </a:t>
            </a:r>
            <a:r>
              <a:rPr lang="ru-RU" sz="1800" dirty="0"/>
              <a:t>пословицы и поговорки — меткие выражения, созданные русским народом, а также переведенные из древних письменных источников и заимствованные из произведений литературы, в короткой форме выражающие мудрые мысли народов входящих в состав России (мордвы, удмуртов, татар, чувашей и </a:t>
            </a:r>
            <a:r>
              <a:rPr lang="ru-RU" sz="1800" dirty="0" smtClean="0"/>
              <a:t>т.д.).</a:t>
            </a:r>
          </a:p>
          <a:p>
            <a:pPr marL="82296" indent="0" algn="just">
              <a:buNone/>
            </a:pPr>
            <a:endParaRPr lang="ru-RU" sz="1800" dirty="0" smtClean="0"/>
          </a:p>
          <a:p>
            <a:pPr marL="82296" indent="0" algn="just">
              <a:buNone/>
            </a:pPr>
            <a:r>
              <a:rPr lang="ru-RU" sz="1200" dirty="0" smtClean="0"/>
              <a:t>Сказания, песни, пословицы, игры народов России/сост. Г.М. Науменко.- М.: </a:t>
            </a:r>
            <a:r>
              <a:rPr lang="ru-RU" sz="1200" dirty="0" err="1" smtClean="0"/>
              <a:t>Астрель</a:t>
            </a:r>
            <a:r>
              <a:rPr lang="ru-RU" sz="1200" dirty="0" smtClean="0"/>
              <a:t>, </a:t>
            </a:r>
            <a:r>
              <a:rPr lang="ru-RU" sz="1200" dirty="0" smtClean="0"/>
              <a:t>АСТ,2007.</a:t>
            </a:r>
            <a:endParaRPr lang="ru-RU" sz="1200" dirty="0" smtClean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84784"/>
            <a:ext cx="2617493" cy="4003286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"/>
          </a:effectLst>
          <a:scene3d>
            <a:camera prst="isometricOffAxis1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13304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80728"/>
            <a:ext cx="3174420" cy="4559275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32040" y="1340768"/>
            <a:ext cx="3744416" cy="4464496"/>
          </a:xfrm>
        </p:spPr>
        <p:txBody>
          <a:bodyPr>
            <a:noAutofit/>
          </a:bodyPr>
          <a:lstStyle/>
          <a:p>
            <a:pPr marL="82296" indent="0" algn="just">
              <a:buNone/>
            </a:pPr>
            <a:r>
              <a:rPr lang="ru-RU" sz="1800" dirty="0" smtClean="0"/>
              <a:t>Пословицы и поговорки разных народов мира станут вашими незаменимыми помощниками в общении с людьми. В этой книге собраны пословицы и поговорки на самые разные темы, они украсят вашу речь, придадут словам особую глубину и значение. Всем известно, что кстати сказанное слово дороже золота.</a:t>
            </a:r>
          </a:p>
          <a:p>
            <a:pPr marL="82296" indent="0" algn="just">
              <a:buNone/>
            </a:pPr>
            <a:endParaRPr lang="ru-RU" sz="1800" dirty="0" smtClean="0"/>
          </a:p>
          <a:p>
            <a:pPr marL="82296" indent="0" algn="just">
              <a:buNone/>
            </a:pPr>
            <a:r>
              <a:rPr lang="ru-RU" sz="1200" dirty="0" smtClean="0"/>
              <a:t>Ковалева С. 7000 золотых пословиц и поговорок/ С. Ковалева.- М.: АСТ: Астрель,2006.- 476с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29127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268760"/>
            <a:ext cx="3471694" cy="4569296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92080" y="2420888"/>
            <a:ext cx="3528392" cy="3384376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ru-RU" sz="1800" dirty="0" smtClean="0"/>
              <a:t>В книге собраны общеизвестные и сравнительно редкие пословицы и поговорки на самые разные темы. Предназначается как для специалистов-фольклористов, так и для широкого круга читателей.</a:t>
            </a:r>
          </a:p>
          <a:p>
            <a:pPr marL="82296" indent="0" algn="just">
              <a:buNone/>
            </a:pPr>
            <a:endParaRPr lang="ru-RU" sz="1800" dirty="0" smtClean="0"/>
          </a:p>
          <a:p>
            <a:pPr marL="82296" indent="0" algn="just">
              <a:buNone/>
            </a:pPr>
            <a:r>
              <a:rPr lang="ru-RU" sz="1200" dirty="0" smtClean="0"/>
              <a:t>Русские пословицы и поговорки/ Сост. Е. Ю. Нещименко.-М.: РИПОЛ классик, 2004.- 304с.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27366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Загадки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628800"/>
            <a:ext cx="3446722" cy="4664075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76056" y="1700808"/>
            <a:ext cx="3857632" cy="4486632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ru-RU" sz="1800" dirty="0"/>
              <a:t>Загадка — </a:t>
            </a:r>
            <a:r>
              <a:rPr lang="ru-RU" sz="1800" dirty="0" smtClean="0"/>
              <a:t>описание предмета или явление, которое нужно отгадать. Загадки </a:t>
            </a:r>
            <a:r>
              <a:rPr lang="ru-RU" sz="1800" dirty="0"/>
              <a:t>встречаются у всех народов, на какой бы ступени развития они ни стояли</a:t>
            </a:r>
            <a:r>
              <a:rPr lang="ru-RU" sz="1800" dirty="0" smtClean="0"/>
              <a:t>.</a:t>
            </a:r>
          </a:p>
          <a:p>
            <a:pPr marL="82296" indent="0" algn="just">
              <a:buNone/>
            </a:pPr>
            <a:r>
              <a:rPr lang="ru-RU" sz="1800" dirty="0" smtClean="0"/>
              <a:t>Осенью 2021 года под руководством главного библиотекаря ЦГДБ им. Н.К. Крупской Грызловой Татьяны Сергеевна был снят видеоролик. Миниатюра  «</a:t>
            </a:r>
            <a:r>
              <a:rPr lang="ru-RU" sz="1800" dirty="0" err="1" smtClean="0"/>
              <a:t>Лисичкины</a:t>
            </a:r>
            <a:r>
              <a:rPr lang="ru-RU" sz="1800" dirty="0" smtClean="0"/>
              <a:t> загадки» ответы на которые наши читатели размещали в комментариях.</a:t>
            </a:r>
          </a:p>
          <a:p>
            <a:pPr marL="82296" indent="0" algn="just">
              <a:buNone/>
            </a:pPr>
            <a:r>
              <a:rPr lang="ru-RU" sz="2000" dirty="0" smtClean="0"/>
              <a:t> </a:t>
            </a:r>
            <a:r>
              <a:rPr lang="en-US" sz="1400" dirty="0" smtClean="0">
                <a:hlinkClick r:id="rId3"/>
              </a:rPr>
              <a:t>https://vk.com/video/@kidslibrarybataysk</a:t>
            </a:r>
            <a:endParaRPr lang="ru-RU" sz="1400" dirty="0" smtClean="0"/>
          </a:p>
          <a:p>
            <a:pPr marL="82296" indent="0" algn="just">
              <a:buNone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22380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196752"/>
            <a:ext cx="3080487" cy="4664075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</p:pic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66827"/>
            <a:ext cx="3096344" cy="4806389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</p:pic>
      <p:sp>
        <p:nvSpPr>
          <p:cNvPr id="2" name="TextBox 1"/>
          <p:cNvSpPr txBox="1"/>
          <p:nvPr/>
        </p:nvSpPr>
        <p:spPr>
          <a:xfrm>
            <a:off x="1403648" y="5373216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Загадки, пословицы, скороговорки/  Сост. Г. Науменко.- М.: </a:t>
            </a:r>
            <a:r>
              <a:rPr lang="ru-RU" sz="1200" dirty="0" smtClean="0"/>
              <a:t>Астрель,2002</a:t>
            </a:r>
            <a:r>
              <a:rPr lang="ru-RU" sz="1200" dirty="0" smtClean="0"/>
              <a:t>.-192с.</a:t>
            </a:r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5652120" y="6093296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Русские народные загадки/ </a:t>
            </a:r>
            <a:r>
              <a:rPr lang="ru-RU" sz="1200" dirty="0" err="1" smtClean="0"/>
              <a:t>худож</a:t>
            </a:r>
            <a:r>
              <a:rPr lang="ru-RU" sz="1200" dirty="0" smtClean="0"/>
              <a:t>. И. Цыганков.-М.: Изд. АСТ,2020.-61 с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79327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Народные приметы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00808"/>
            <a:ext cx="3625380" cy="4664075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76056" y="1844824"/>
            <a:ext cx="3744416" cy="4464496"/>
          </a:xfrm>
        </p:spPr>
        <p:txBody>
          <a:bodyPr>
            <a:normAutofit lnSpcReduction="10000"/>
          </a:bodyPr>
          <a:lstStyle/>
          <a:p>
            <a:pPr marL="82296" indent="0" algn="just">
              <a:buNone/>
            </a:pPr>
            <a:r>
              <a:rPr lang="ru-RU" sz="1800" dirty="0" smtClean="0"/>
              <a:t>Народные приметы - </a:t>
            </a:r>
            <a:r>
              <a:rPr lang="ru-RU" sz="1800" dirty="0" err="1"/>
              <a:t>храняющиеся</a:t>
            </a:r>
            <a:r>
              <a:rPr lang="ru-RU" sz="1800" dirty="0"/>
              <a:t> в народе и передаваемые из поколения в поколение сведения о различных признаках, указывающих на предстоящие явления </a:t>
            </a:r>
            <a:r>
              <a:rPr lang="ru-RU" sz="1800" dirty="0" smtClean="0"/>
              <a:t>погоды. </a:t>
            </a:r>
            <a:r>
              <a:rPr lang="ru-RU" sz="1800" dirty="0"/>
              <a:t>Народные приметы уходят своими корнями в далёкое, языческое прошлое. Людям приходилось уметь ориентироваться в погодных явлениях затем, чтобы вовремя собрать или посеять урожай или начать другие земледельческие работы. </a:t>
            </a:r>
            <a:endParaRPr lang="ru-RU" sz="1800" dirty="0" smtClean="0"/>
          </a:p>
          <a:p>
            <a:pPr marL="82296" indent="0" algn="just">
              <a:buNone/>
            </a:pPr>
            <a:endParaRPr lang="ru-RU" sz="1800" dirty="0" smtClean="0"/>
          </a:p>
          <a:p>
            <a:pPr marL="82296" indent="0" algn="just">
              <a:buNone/>
            </a:pPr>
            <a:r>
              <a:rPr lang="ru-RU" sz="1200" dirty="0" smtClean="0"/>
              <a:t>Свечников В. Времена года.- М.: </a:t>
            </a:r>
            <a:r>
              <a:rPr lang="ru-RU" sz="1200" dirty="0" smtClean="0"/>
              <a:t>Махаон,2019</a:t>
            </a:r>
            <a:r>
              <a:rPr lang="ru-RU" sz="1200" dirty="0" smtClean="0"/>
              <a:t>.- 112 с.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96233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809</TotalTime>
  <Words>1023</Words>
  <Application>Microsoft Office PowerPoint</Application>
  <PresentationFormat>Экран (4:3)</PresentationFormat>
  <Paragraphs>81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Солнцестояние</vt:lpstr>
      <vt:lpstr>   Муниципальное бюджетное учреждение культуры «Централизованная библиотечная система» г. Батайска Центральная городская детская библиотека им. Н. К. Крупской Библиотечно-информационный центр  Устное народное творчество</vt:lpstr>
      <vt:lpstr>Что же это такое устное народное творчество?</vt:lpstr>
      <vt:lpstr>Жанры устного народного творчества</vt:lpstr>
      <vt:lpstr>Пословицы и поговорки</vt:lpstr>
      <vt:lpstr>Презентация PowerPoint</vt:lpstr>
      <vt:lpstr>Презентация PowerPoint</vt:lpstr>
      <vt:lpstr>Загадки</vt:lpstr>
      <vt:lpstr>Презентация PowerPoint</vt:lpstr>
      <vt:lpstr>Народные приметы</vt:lpstr>
      <vt:lpstr>Презентация PowerPoint</vt:lpstr>
      <vt:lpstr>Считалки</vt:lpstr>
      <vt:lpstr>Сказки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Былины</vt:lpstr>
      <vt:lpstr>Презентация PowerPoint</vt:lpstr>
      <vt:lpstr>Презентация PowerPoint</vt:lpstr>
      <vt:lpstr>Презентация PowerPoint</vt:lpstr>
      <vt:lpstr>Семейный фольклор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102</cp:revision>
  <dcterms:created xsi:type="dcterms:W3CDTF">2022-04-19T07:25:07Z</dcterms:created>
  <dcterms:modified xsi:type="dcterms:W3CDTF">2022-04-22T12:31:59Z</dcterms:modified>
</cp:coreProperties>
</file>